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2" r:id="rId6"/>
    <p:sldId id="265" r:id="rId7"/>
    <p:sldId id="267" r:id="rId8"/>
    <p:sldId id="259" r:id="rId9"/>
    <p:sldId id="260" r:id="rId10"/>
    <p:sldId id="269" r:id="rId11"/>
    <p:sldId id="270" r:id="rId12"/>
    <p:sldId id="271" r:id="rId13"/>
    <p:sldId id="274" r:id="rId14"/>
    <p:sldId id="272"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3" d="100"/>
          <a:sy n="63" d="100"/>
        </p:scale>
        <p:origin x="82"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6848-5713-4AD6-9C87-040A94056B45}"/>
              </a:ext>
            </a:extLst>
          </p:cNvPr>
          <p:cNvSpPr>
            <a:spLocks noGrp="1"/>
          </p:cNvSpPr>
          <p:nvPr>
            <p:ph type="ctrTitle"/>
          </p:nvPr>
        </p:nvSpPr>
        <p:spPr/>
        <p:txBody>
          <a:bodyPr/>
          <a:lstStyle/>
          <a:p>
            <a:r>
              <a:rPr lang="en-US" dirty="0"/>
              <a:t>Sailplane Rule Book</a:t>
            </a:r>
            <a:endParaRPr lang="en-FI" dirty="0"/>
          </a:p>
        </p:txBody>
      </p:sp>
      <p:sp>
        <p:nvSpPr>
          <p:cNvPr id="3" name="Subtitle 2">
            <a:extLst>
              <a:ext uri="{FF2B5EF4-FFF2-40B4-BE49-F238E27FC236}">
                <a16:creationId xmlns:a16="http://schemas.microsoft.com/office/drawing/2014/main" id="{34C11D0C-B9AF-43DB-B2F3-C1AA3E32E584}"/>
              </a:ext>
            </a:extLst>
          </p:cNvPr>
          <p:cNvSpPr>
            <a:spLocks noGrp="1"/>
          </p:cNvSpPr>
          <p:nvPr>
            <p:ph type="subTitle" idx="1"/>
          </p:nvPr>
        </p:nvSpPr>
        <p:spPr>
          <a:xfrm>
            <a:off x="684212" y="3843867"/>
            <a:ext cx="8276908" cy="1947333"/>
          </a:xfrm>
        </p:spPr>
        <p:txBody>
          <a:bodyPr>
            <a:normAutofit lnSpcReduction="10000"/>
          </a:bodyPr>
          <a:lstStyle/>
          <a:p>
            <a:r>
              <a:rPr lang="en-US" sz="2400" b="1" dirty="0">
                <a:solidFill>
                  <a:srgbClr val="000000"/>
                </a:solidFill>
                <a:latin typeface="Calibri" panose="020F0502020204030204" pitchFamily="34" charset="0"/>
              </a:rPr>
              <a:t>Chapter 1 — Air operations </a:t>
            </a:r>
          </a:p>
          <a:p>
            <a:r>
              <a:rPr lang="en-US" sz="2400" b="1" dirty="0">
                <a:solidFill>
                  <a:srgbClr val="000000"/>
                </a:solidFill>
                <a:latin typeface="Calibri" panose="020F0502020204030204" pitchFamily="34" charset="0"/>
              </a:rPr>
              <a:t>Chapter 2 — Licensing (reserved)</a:t>
            </a:r>
          </a:p>
          <a:p>
            <a:r>
              <a:rPr lang="en-US" sz="2400" b="1" dirty="0">
                <a:solidFill>
                  <a:srgbClr val="000000"/>
                </a:solidFill>
                <a:latin typeface="Calibri" panose="020F0502020204030204" pitchFamily="34" charset="0"/>
              </a:rPr>
              <a:t>Chapter 3 — Continuing airworthiness (reserved)</a:t>
            </a:r>
          </a:p>
          <a:p>
            <a:r>
              <a:rPr lang="en-US" sz="2400" b="1" dirty="0">
                <a:solidFill>
                  <a:srgbClr val="000000"/>
                </a:solidFill>
                <a:latin typeface="Calibri" panose="020F0502020204030204" pitchFamily="34" charset="0"/>
              </a:rPr>
              <a:t>Chapter 4 — Initial airworthiness </a:t>
            </a:r>
            <a:endParaRPr lang="en-FI" dirty="0"/>
          </a:p>
        </p:txBody>
      </p:sp>
    </p:spTree>
    <p:extLst>
      <p:ext uri="{BB962C8B-B14F-4D97-AF65-F5344CB8AC3E}">
        <p14:creationId xmlns:p14="http://schemas.microsoft.com/office/powerpoint/2010/main" val="4094584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89BB0-9FD7-4DCA-8606-A5F646FF9C49}"/>
              </a:ext>
            </a:extLst>
          </p:cNvPr>
          <p:cNvSpPr>
            <a:spLocks noGrp="1"/>
          </p:cNvSpPr>
          <p:nvPr>
            <p:ph type="title"/>
          </p:nvPr>
        </p:nvSpPr>
        <p:spPr/>
        <p:txBody>
          <a:bodyPr/>
          <a:lstStyle/>
          <a:p>
            <a:r>
              <a:rPr lang="en-GB" b="1" dirty="0">
                <a:solidFill>
                  <a:srgbClr val="27ACCC"/>
                </a:solidFill>
                <a:latin typeface="Calibri" panose="020F0502020204030204" pitchFamily="34" charset="0"/>
              </a:rPr>
              <a:t>SUBPART POL – PERFORMANCE AND OPERATING LIMITATIONS </a:t>
            </a:r>
            <a:endParaRPr lang="en-FI" dirty="0"/>
          </a:p>
        </p:txBody>
      </p:sp>
      <p:sp>
        <p:nvSpPr>
          <p:cNvPr id="3" name="Content Placeholder 2">
            <a:extLst>
              <a:ext uri="{FF2B5EF4-FFF2-40B4-BE49-F238E27FC236}">
                <a16:creationId xmlns:a16="http://schemas.microsoft.com/office/drawing/2014/main" id="{D3AB40D9-6BF2-438D-95D4-022D935CDA01}"/>
              </a:ext>
            </a:extLst>
          </p:cNvPr>
          <p:cNvSpPr>
            <a:spLocks noGrp="1"/>
          </p:cNvSpPr>
          <p:nvPr>
            <p:ph idx="1"/>
          </p:nvPr>
        </p:nvSpPr>
        <p:spPr/>
        <p:txBody>
          <a:bodyPr>
            <a:normAutofit lnSpcReduction="10000"/>
          </a:bodyPr>
          <a:lstStyle/>
          <a:p>
            <a:r>
              <a:rPr lang="en-US" sz="3200" b="1" dirty="0">
                <a:solidFill>
                  <a:srgbClr val="FFFFFF"/>
                </a:solidFill>
                <a:latin typeface="Calibri" panose="020F0502020204030204" pitchFamily="34" charset="0"/>
              </a:rPr>
              <a:t>SAO.POL.100 Weighing </a:t>
            </a:r>
            <a:endParaRPr lang="en-US"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Regulation (EU) 2018/1976 </a:t>
            </a:r>
            <a:endParaRPr lang="en-US" sz="8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(a) The weighing of the sailplane shall be accomplished by the manufacturer of the sailplane or in accordance with Annex I to Commission Regulation (EU) No 1321/2014</a:t>
            </a:r>
            <a:r>
              <a:rPr lang="en-GB" sz="800" dirty="0">
                <a:solidFill>
                  <a:srgbClr val="000000"/>
                </a:solidFill>
                <a:latin typeface="Calibri" panose="020F0502020204030204" pitchFamily="34" charset="0"/>
              </a:rPr>
              <a:t>1</a:t>
            </a:r>
            <a:r>
              <a:rPr lang="en-GB" dirty="0">
                <a:solidFill>
                  <a:srgbClr val="000000"/>
                </a:solidFill>
                <a:latin typeface="Calibri" panose="020F0502020204030204" pitchFamily="34" charset="0"/>
              </a:rPr>
              <a:t>. </a:t>
            </a:r>
          </a:p>
          <a:p>
            <a:r>
              <a:rPr lang="en-GB" dirty="0">
                <a:solidFill>
                  <a:srgbClr val="000000"/>
                </a:solidFill>
                <a:latin typeface="Calibri" panose="020F0502020204030204" pitchFamily="34" charset="0"/>
              </a:rPr>
              <a:t>(b) The operator shall ensure that the mass of the sailplane has been established by actual weighing prior to its initial entry into service. The accumulated effects of modifications and repairs on the mass shall be accounted for and properly documented. Such information shall be made available to the pilot-in-command. The sailplane shall be reweighed if the effects of modifications or repairs on the mass are not known. </a:t>
            </a:r>
            <a:endParaRPr lang="en-FI" dirty="0"/>
          </a:p>
        </p:txBody>
      </p:sp>
    </p:spTree>
    <p:extLst>
      <p:ext uri="{BB962C8B-B14F-4D97-AF65-F5344CB8AC3E}">
        <p14:creationId xmlns:p14="http://schemas.microsoft.com/office/powerpoint/2010/main" val="1148005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26FDA-0D8B-4684-B37D-0CA4CBF7971D}"/>
              </a:ext>
            </a:extLst>
          </p:cNvPr>
          <p:cNvSpPr>
            <a:spLocks noGrp="1"/>
          </p:cNvSpPr>
          <p:nvPr>
            <p:ph type="title"/>
          </p:nvPr>
        </p:nvSpPr>
        <p:spPr/>
        <p:txBody>
          <a:bodyPr/>
          <a:lstStyle/>
          <a:p>
            <a:r>
              <a:rPr lang="en-GB" b="1" dirty="0">
                <a:solidFill>
                  <a:srgbClr val="27ACCC"/>
                </a:solidFill>
                <a:latin typeface="Calibri" panose="020F0502020204030204" pitchFamily="34" charset="0"/>
              </a:rPr>
              <a:t>SUBPART IDE – INSTRUMENTS, DATA AND EQUIPMENT </a:t>
            </a:r>
            <a:endParaRPr lang="en-FI" dirty="0"/>
          </a:p>
        </p:txBody>
      </p:sp>
      <p:sp>
        <p:nvSpPr>
          <p:cNvPr id="3" name="Content Placeholder 2">
            <a:extLst>
              <a:ext uri="{FF2B5EF4-FFF2-40B4-BE49-F238E27FC236}">
                <a16:creationId xmlns:a16="http://schemas.microsoft.com/office/drawing/2014/main" id="{B325D9E4-BEC3-4308-87B0-CF7EA2576C88}"/>
              </a:ext>
            </a:extLst>
          </p:cNvPr>
          <p:cNvSpPr>
            <a:spLocks noGrp="1"/>
          </p:cNvSpPr>
          <p:nvPr>
            <p:ph idx="1"/>
          </p:nvPr>
        </p:nvSpPr>
        <p:spPr>
          <a:xfrm>
            <a:off x="591312" y="176108"/>
            <a:ext cx="11009376" cy="4389120"/>
          </a:xfrm>
        </p:spPr>
        <p:txBody>
          <a:bodyPr>
            <a:normAutofit fontScale="55000" lnSpcReduction="20000"/>
          </a:bodyPr>
          <a:lstStyle/>
          <a:p>
            <a:r>
              <a:rPr lang="en-GB" sz="3200" b="1" dirty="0">
                <a:solidFill>
                  <a:srgbClr val="FFFFFF"/>
                </a:solidFill>
                <a:latin typeface="Calibri" panose="020F0502020204030204" pitchFamily="34" charset="0"/>
              </a:rPr>
              <a:t>SAO.IDE.100 Instruments and equipment – general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Regulation (EU) 2018/1976 </a:t>
            </a:r>
            <a:endParaRPr lang="en-US" sz="8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(a) Instruments and equipment required by this Subpart shall be approved in accordance with Annex I to Regulation (EU) No 748/2012 or, when registered in a third country, with the airworthiness requirements of the state of registry, if one of the following conditions is fulfilled: </a:t>
            </a:r>
          </a:p>
          <a:p>
            <a:pPr marL="0" indent="0">
              <a:buNone/>
            </a:pPr>
            <a:r>
              <a:rPr lang="en-GB" dirty="0">
                <a:solidFill>
                  <a:srgbClr val="000000"/>
                </a:solidFill>
                <a:latin typeface="Calibri" panose="020F0502020204030204" pitchFamily="34" charset="0"/>
              </a:rPr>
              <a:t>(1) they are used by the flight crew to control the flight path; </a:t>
            </a:r>
          </a:p>
          <a:p>
            <a:pPr marL="0" indent="0">
              <a:buNone/>
            </a:pPr>
            <a:r>
              <a:rPr lang="en-GB" dirty="0">
                <a:solidFill>
                  <a:srgbClr val="000000"/>
                </a:solidFill>
                <a:latin typeface="Calibri" panose="020F0502020204030204" pitchFamily="34" charset="0"/>
              </a:rPr>
              <a:t>(2) they are used to comply with points </a:t>
            </a:r>
            <a:r>
              <a:rPr lang="en-GB" dirty="0">
                <a:solidFill>
                  <a:srgbClr val="0000FF"/>
                </a:solidFill>
                <a:latin typeface="Calibri" panose="020F0502020204030204" pitchFamily="34" charset="0"/>
              </a:rPr>
              <a:t>SAO.IDE.130 </a:t>
            </a:r>
            <a:r>
              <a:rPr lang="en-GB" dirty="0">
                <a:solidFill>
                  <a:srgbClr val="000000"/>
                </a:solidFill>
                <a:latin typeface="Calibri" panose="020F0502020204030204" pitchFamily="34" charset="0"/>
              </a:rPr>
              <a:t>or </a:t>
            </a:r>
            <a:r>
              <a:rPr lang="en-GB" dirty="0">
                <a:solidFill>
                  <a:srgbClr val="0000FF"/>
                </a:solidFill>
                <a:latin typeface="Calibri" panose="020F0502020204030204" pitchFamily="34" charset="0"/>
              </a:rPr>
              <a:t>SAO.IDE.135</a:t>
            </a:r>
            <a:r>
              <a:rPr lang="en-GB" dirty="0">
                <a:solidFill>
                  <a:srgbClr val="000000"/>
                </a:solidFill>
                <a:latin typeface="Calibri" panose="020F0502020204030204" pitchFamily="34" charset="0"/>
              </a:rPr>
              <a:t>; </a:t>
            </a:r>
          </a:p>
          <a:p>
            <a:pPr marL="0" indent="0">
              <a:buNone/>
            </a:pPr>
            <a:r>
              <a:rPr lang="en-GB" dirty="0">
                <a:solidFill>
                  <a:srgbClr val="000000"/>
                </a:solidFill>
                <a:latin typeface="Calibri" panose="020F0502020204030204" pitchFamily="34" charset="0"/>
              </a:rPr>
              <a:t>(3) they are permanently installed in the sailplane. </a:t>
            </a:r>
          </a:p>
          <a:p>
            <a:r>
              <a:rPr lang="en-GB" dirty="0">
                <a:solidFill>
                  <a:srgbClr val="000000"/>
                </a:solidFill>
                <a:latin typeface="Calibri" panose="020F0502020204030204" pitchFamily="34" charset="0"/>
              </a:rPr>
              <a:t>(b) By way of derogation from point (a), all of the following instruments or equipment, when required by this Subpart, shall not need an approval: </a:t>
            </a:r>
          </a:p>
          <a:p>
            <a:pPr marL="0" indent="0">
              <a:buNone/>
            </a:pPr>
            <a:r>
              <a:rPr lang="en-US" dirty="0">
                <a:solidFill>
                  <a:srgbClr val="000000"/>
                </a:solidFill>
                <a:latin typeface="Calibri" panose="020F0502020204030204" pitchFamily="34" charset="0"/>
              </a:rPr>
              <a:t>(1) independent portable lights; </a:t>
            </a:r>
          </a:p>
          <a:p>
            <a:pPr marL="0" indent="0">
              <a:buNone/>
            </a:pPr>
            <a:r>
              <a:rPr lang="en-US" dirty="0">
                <a:solidFill>
                  <a:srgbClr val="000000"/>
                </a:solidFill>
                <a:latin typeface="Calibri" panose="020F0502020204030204" pitchFamily="34" charset="0"/>
              </a:rPr>
              <a:t>(2) an accurate timepiece; </a:t>
            </a:r>
          </a:p>
          <a:p>
            <a:pPr marL="0" indent="0">
              <a:buNone/>
            </a:pPr>
            <a:r>
              <a:rPr lang="en-GB" dirty="0">
                <a:solidFill>
                  <a:srgbClr val="000000"/>
                </a:solidFill>
                <a:latin typeface="Calibri" panose="020F0502020204030204" pitchFamily="34" charset="0"/>
              </a:rPr>
              <a:t>(3) survival and signalling equipment. </a:t>
            </a:r>
          </a:p>
          <a:p>
            <a:r>
              <a:rPr lang="en-GB" dirty="0">
                <a:solidFill>
                  <a:srgbClr val="000000"/>
                </a:solidFill>
                <a:latin typeface="Calibri" panose="020F0502020204030204" pitchFamily="34" charset="0"/>
              </a:rPr>
              <a:t>(c) Instruments and equipment shall be readily operable or accessible from the station where either the pilot-in-command or any other crew member, who needs to use them, is seated. </a:t>
            </a:r>
          </a:p>
          <a:p>
            <a:r>
              <a:rPr lang="en-GB" sz="3200" b="1" dirty="0">
                <a:solidFill>
                  <a:srgbClr val="FFFFFF"/>
                </a:solidFill>
                <a:latin typeface="Calibri" panose="020F0502020204030204" pitchFamily="34" charset="0"/>
              </a:rPr>
              <a:t>GM1 SAO.IDE.100 Instruments and equipment – general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ED Decision 2019/001/R </a:t>
            </a:r>
            <a:endParaRPr lang="en-US" sz="800" dirty="0">
              <a:solidFill>
                <a:srgbClr val="000000"/>
              </a:solidFill>
              <a:latin typeface="Calibri" panose="020F0502020204030204" pitchFamily="34" charset="0"/>
            </a:endParaRPr>
          </a:p>
          <a:p>
            <a:r>
              <a:rPr lang="en-GB" sz="1600" b="1" dirty="0">
                <a:solidFill>
                  <a:srgbClr val="000000"/>
                </a:solidFill>
                <a:latin typeface="Calibri" panose="020F0502020204030204" pitchFamily="34" charset="0"/>
              </a:rPr>
              <a:t>INSTRUMENTS AND EQUIPMENT NOT REQUIRED </a:t>
            </a:r>
            <a:endParaRPr lang="en-GB" sz="16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(a) Non-required instruments and equipment do not need to be approved in accordance with airworthiness requirements. However, their installation needs to be approved in accordance with these requirements, as part of which the instrument or equipment is accepted for installation on a non-hazard basis. </a:t>
            </a:r>
          </a:p>
          <a:p>
            <a:r>
              <a:rPr lang="en-GB" dirty="0">
                <a:solidFill>
                  <a:srgbClr val="000000"/>
                </a:solidFill>
                <a:latin typeface="Calibri" panose="020F0502020204030204" pitchFamily="34" charset="0"/>
              </a:rPr>
              <a:t>(b) The failure of additional, non-installed instruments or equipment not required by this Annex or by the applicable airworthiness requirements or any applicable airspace requirements should not adversely affect the airworthiness or the safe operation of the sailplane. Examples may be PEDs carried by a crew member or a passenger. . </a:t>
            </a:r>
            <a:endParaRPr lang="en-FI" dirty="0"/>
          </a:p>
        </p:txBody>
      </p:sp>
    </p:spTree>
    <p:extLst>
      <p:ext uri="{BB962C8B-B14F-4D97-AF65-F5344CB8AC3E}">
        <p14:creationId xmlns:p14="http://schemas.microsoft.com/office/powerpoint/2010/main" val="342046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8252F-DDC2-4D25-B10D-CDBA3CCE980F}"/>
              </a:ext>
            </a:extLst>
          </p:cNvPr>
          <p:cNvSpPr>
            <a:spLocks noGrp="1"/>
          </p:cNvSpPr>
          <p:nvPr>
            <p:ph type="title"/>
          </p:nvPr>
        </p:nvSpPr>
        <p:spPr/>
        <p:txBody>
          <a:bodyPr/>
          <a:lstStyle/>
          <a:p>
            <a:r>
              <a:rPr lang="en-GB" b="1" dirty="0">
                <a:solidFill>
                  <a:srgbClr val="27ACCC"/>
                </a:solidFill>
                <a:latin typeface="Calibri" panose="020F0502020204030204" pitchFamily="34" charset="0"/>
              </a:rPr>
              <a:t>SUBPART IDE – INSTRUMENTS, DATA AND EQUIPMENT </a:t>
            </a:r>
            <a:endParaRPr lang="en-FI" dirty="0"/>
          </a:p>
        </p:txBody>
      </p:sp>
      <p:sp>
        <p:nvSpPr>
          <p:cNvPr id="3" name="Content Placeholder 2">
            <a:extLst>
              <a:ext uri="{FF2B5EF4-FFF2-40B4-BE49-F238E27FC236}">
                <a16:creationId xmlns:a16="http://schemas.microsoft.com/office/drawing/2014/main" id="{1418C9EA-D532-4B4B-9AFB-DEAB9BED56E3}"/>
              </a:ext>
            </a:extLst>
          </p:cNvPr>
          <p:cNvSpPr>
            <a:spLocks noGrp="1"/>
          </p:cNvSpPr>
          <p:nvPr>
            <p:ph idx="1"/>
          </p:nvPr>
        </p:nvSpPr>
        <p:spPr/>
        <p:txBody>
          <a:bodyPr>
            <a:normAutofit fontScale="70000" lnSpcReduction="20000"/>
          </a:bodyPr>
          <a:lstStyle/>
          <a:p>
            <a:r>
              <a:rPr lang="en-GB" sz="3200" b="1" dirty="0">
                <a:solidFill>
                  <a:srgbClr val="FFFFFF"/>
                </a:solidFill>
                <a:latin typeface="Calibri" panose="020F0502020204030204" pitchFamily="34" charset="0"/>
              </a:rPr>
              <a:t>SAO.IDE.105 Flight and navigational instruments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Regulation (EU) 2018/1976 </a:t>
            </a:r>
            <a:endParaRPr lang="en-US" sz="8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(a) Sailplanes shall be equipped with a means of measuring and displaying all of the following: </a:t>
            </a:r>
          </a:p>
          <a:p>
            <a:pPr marL="0" indent="0">
              <a:buNone/>
            </a:pPr>
            <a:r>
              <a:rPr lang="en-GB" dirty="0">
                <a:solidFill>
                  <a:srgbClr val="000000"/>
                </a:solidFill>
                <a:latin typeface="Calibri" panose="020F0502020204030204" pitchFamily="34" charset="0"/>
              </a:rPr>
              <a:t>(1) time in hours and minutes; </a:t>
            </a:r>
          </a:p>
          <a:p>
            <a:pPr marL="0" indent="0">
              <a:buNone/>
            </a:pPr>
            <a:r>
              <a:rPr lang="en-US" dirty="0">
                <a:solidFill>
                  <a:srgbClr val="000000"/>
                </a:solidFill>
                <a:latin typeface="Calibri" panose="020F0502020204030204" pitchFamily="34" charset="0"/>
              </a:rPr>
              <a:t>(2) pressure altitude; </a:t>
            </a:r>
          </a:p>
          <a:p>
            <a:pPr marL="0" indent="0">
              <a:buNone/>
            </a:pPr>
            <a:r>
              <a:rPr lang="en-US" dirty="0">
                <a:solidFill>
                  <a:srgbClr val="000000"/>
                </a:solidFill>
                <a:latin typeface="Calibri" panose="020F0502020204030204" pitchFamily="34" charset="0"/>
              </a:rPr>
              <a:t>(3) indicated airspeed; </a:t>
            </a:r>
          </a:p>
          <a:p>
            <a:pPr marL="0" indent="0">
              <a:buNone/>
            </a:pPr>
            <a:r>
              <a:rPr lang="en-GB" dirty="0">
                <a:solidFill>
                  <a:srgbClr val="000000"/>
                </a:solidFill>
                <a:latin typeface="Calibri" panose="020F0502020204030204" pitchFamily="34" charset="0"/>
              </a:rPr>
              <a:t>(4) in the case of powered sailplanes, magnetic heading. </a:t>
            </a:r>
          </a:p>
          <a:p>
            <a:r>
              <a:rPr lang="en-GB" dirty="0">
                <a:solidFill>
                  <a:srgbClr val="000000"/>
                </a:solidFill>
                <a:latin typeface="Calibri" panose="020F0502020204030204" pitchFamily="34" charset="0"/>
              </a:rPr>
              <a:t>(b) In addition to (a), when operating in conditions where the sailplane cannot be maintained on a desired flight path without reference to one or more additional instruments, when conducting cloud flying or when operating at night, sailplanes shall be equipped with means of measuring and displaying all of the following: </a:t>
            </a:r>
          </a:p>
          <a:p>
            <a:pPr marL="0" indent="0">
              <a:buNone/>
            </a:pPr>
            <a:r>
              <a:rPr lang="en-US" dirty="0">
                <a:solidFill>
                  <a:srgbClr val="000000"/>
                </a:solidFill>
                <a:latin typeface="Calibri" panose="020F0502020204030204" pitchFamily="34" charset="0"/>
              </a:rPr>
              <a:t>(1) vertical speed; </a:t>
            </a:r>
          </a:p>
          <a:p>
            <a:pPr marL="0" indent="0">
              <a:buNone/>
            </a:pPr>
            <a:r>
              <a:rPr lang="en-GB" dirty="0">
                <a:solidFill>
                  <a:srgbClr val="000000"/>
                </a:solidFill>
                <a:latin typeface="Calibri" panose="020F0502020204030204" pitchFamily="34" charset="0"/>
              </a:rPr>
              <a:t>(2) attitude or turn and slip; </a:t>
            </a:r>
          </a:p>
          <a:p>
            <a:pPr marL="0" indent="0">
              <a:buNone/>
            </a:pPr>
            <a:r>
              <a:rPr lang="en-US" dirty="0">
                <a:solidFill>
                  <a:srgbClr val="000000"/>
                </a:solidFill>
                <a:latin typeface="Calibri" panose="020F0502020204030204" pitchFamily="34" charset="0"/>
              </a:rPr>
              <a:t>(3) magnetic heading. </a:t>
            </a:r>
            <a:endParaRPr lang="en-FI" dirty="0"/>
          </a:p>
        </p:txBody>
      </p:sp>
    </p:spTree>
    <p:extLst>
      <p:ext uri="{BB962C8B-B14F-4D97-AF65-F5344CB8AC3E}">
        <p14:creationId xmlns:p14="http://schemas.microsoft.com/office/powerpoint/2010/main" val="2938371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8252F-DDC2-4D25-B10D-CDBA3CCE980F}"/>
              </a:ext>
            </a:extLst>
          </p:cNvPr>
          <p:cNvSpPr>
            <a:spLocks noGrp="1"/>
          </p:cNvSpPr>
          <p:nvPr>
            <p:ph type="title"/>
          </p:nvPr>
        </p:nvSpPr>
        <p:spPr/>
        <p:txBody>
          <a:bodyPr/>
          <a:lstStyle/>
          <a:p>
            <a:r>
              <a:rPr lang="en-GB" b="1" dirty="0">
                <a:solidFill>
                  <a:srgbClr val="27ACCC"/>
                </a:solidFill>
                <a:latin typeface="Calibri" panose="020F0502020204030204" pitchFamily="34" charset="0"/>
              </a:rPr>
              <a:t>SUBPART IDE – INSTRUMENTS, DATA AND EQUIPMENT </a:t>
            </a:r>
            <a:endParaRPr lang="en-FI" dirty="0"/>
          </a:p>
        </p:txBody>
      </p:sp>
      <p:sp>
        <p:nvSpPr>
          <p:cNvPr id="3" name="Content Placeholder 2">
            <a:extLst>
              <a:ext uri="{FF2B5EF4-FFF2-40B4-BE49-F238E27FC236}">
                <a16:creationId xmlns:a16="http://schemas.microsoft.com/office/drawing/2014/main" id="{1418C9EA-D532-4B4B-9AFB-DEAB9BED56E3}"/>
              </a:ext>
            </a:extLst>
          </p:cNvPr>
          <p:cNvSpPr>
            <a:spLocks noGrp="1"/>
          </p:cNvSpPr>
          <p:nvPr>
            <p:ph idx="1"/>
          </p:nvPr>
        </p:nvSpPr>
        <p:spPr/>
        <p:txBody>
          <a:bodyPr>
            <a:normAutofit fontScale="62500" lnSpcReduction="20000"/>
          </a:bodyPr>
          <a:lstStyle/>
          <a:p>
            <a:r>
              <a:rPr lang="en-GB" sz="3200" b="1" dirty="0">
                <a:solidFill>
                  <a:srgbClr val="FFFFFF"/>
                </a:solidFill>
                <a:latin typeface="Calibri" panose="020F0502020204030204" pitchFamily="34" charset="0"/>
              </a:rPr>
              <a:t>SAO.IDE.125 Life-saving and signalling equipment – search and rescue difficulties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Regulation (EU) 2018/1976 </a:t>
            </a:r>
            <a:endParaRPr lang="en-US" sz="8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Sailplanes operated over areas in which search and rescue (SAR) would be especially difficult shall be equipped with such life-saving and signalling equipment as appropriate to the area overflown. </a:t>
            </a:r>
          </a:p>
          <a:p>
            <a:r>
              <a:rPr lang="en-GB" sz="3200" b="1" dirty="0">
                <a:solidFill>
                  <a:srgbClr val="FFFFFF"/>
                </a:solidFill>
                <a:latin typeface="Calibri" panose="020F0502020204030204" pitchFamily="34" charset="0"/>
              </a:rPr>
              <a:t>AMC1 SAO.IDE.125 Life-saving and signalling equipment – search and rescue difficulties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ED Decision 2019/001/R </a:t>
            </a:r>
            <a:endParaRPr lang="en-US" sz="800" dirty="0">
              <a:solidFill>
                <a:srgbClr val="000000"/>
              </a:solidFill>
              <a:latin typeface="Calibri" panose="020F0502020204030204" pitchFamily="34" charset="0"/>
            </a:endParaRPr>
          </a:p>
          <a:p>
            <a:r>
              <a:rPr lang="en-US" sz="1600" b="1" dirty="0">
                <a:solidFill>
                  <a:srgbClr val="000000"/>
                </a:solidFill>
                <a:latin typeface="Calibri" panose="020F0502020204030204" pitchFamily="34" charset="0"/>
              </a:rPr>
              <a:t>GENERAL </a:t>
            </a:r>
            <a:endParaRPr lang="en-US" sz="16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Sailplanes operated across land areas in which search and rescue would be especially difficult should be equipped with the following: </a:t>
            </a:r>
          </a:p>
          <a:p>
            <a:r>
              <a:rPr lang="en-GB" dirty="0">
                <a:solidFill>
                  <a:srgbClr val="000000"/>
                </a:solidFill>
                <a:latin typeface="Calibri" panose="020F0502020204030204" pitchFamily="34" charset="0"/>
              </a:rPr>
              <a:t>(a) at least one ELT, one PLB or one equivalent registered emergency locator; </a:t>
            </a:r>
          </a:p>
          <a:p>
            <a:r>
              <a:rPr lang="en-GB" dirty="0">
                <a:solidFill>
                  <a:srgbClr val="000000"/>
                </a:solidFill>
                <a:latin typeface="Calibri" panose="020F0502020204030204" pitchFamily="34" charset="0"/>
              </a:rPr>
              <a:t>(b) signalling equipment for making distress signals; and </a:t>
            </a:r>
          </a:p>
          <a:p>
            <a:r>
              <a:rPr lang="en-GB" dirty="0">
                <a:solidFill>
                  <a:srgbClr val="000000"/>
                </a:solidFill>
                <a:latin typeface="Calibri" panose="020F0502020204030204" pitchFamily="34" charset="0"/>
              </a:rPr>
              <a:t>(c) additional survival equipment for the route to be flown taking account of the number of persons on board. </a:t>
            </a:r>
            <a:endParaRPr lang="en-FI" dirty="0"/>
          </a:p>
        </p:txBody>
      </p:sp>
    </p:spTree>
    <p:extLst>
      <p:ext uri="{BB962C8B-B14F-4D97-AF65-F5344CB8AC3E}">
        <p14:creationId xmlns:p14="http://schemas.microsoft.com/office/powerpoint/2010/main" val="2652303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8252F-DDC2-4D25-B10D-CDBA3CCE980F}"/>
              </a:ext>
            </a:extLst>
          </p:cNvPr>
          <p:cNvSpPr>
            <a:spLocks noGrp="1"/>
          </p:cNvSpPr>
          <p:nvPr>
            <p:ph type="title"/>
          </p:nvPr>
        </p:nvSpPr>
        <p:spPr/>
        <p:txBody>
          <a:bodyPr/>
          <a:lstStyle/>
          <a:p>
            <a:r>
              <a:rPr lang="en-US" b="1" dirty="0">
                <a:solidFill>
                  <a:srgbClr val="27ACCC"/>
                </a:solidFill>
                <a:latin typeface="Calibri" panose="020F0502020204030204" pitchFamily="34" charset="0"/>
              </a:rPr>
              <a:t>SUBPART DEC – DECLARATION </a:t>
            </a:r>
            <a:endParaRPr lang="en-FI" dirty="0"/>
          </a:p>
        </p:txBody>
      </p:sp>
      <p:sp>
        <p:nvSpPr>
          <p:cNvPr id="3" name="Content Placeholder 2">
            <a:extLst>
              <a:ext uri="{FF2B5EF4-FFF2-40B4-BE49-F238E27FC236}">
                <a16:creationId xmlns:a16="http://schemas.microsoft.com/office/drawing/2014/main" id="{1418C9EA-D532-4B4B-9AFB-DEAB9BED56E3}"/>
              </a:ext>
            </a:extLst>
          </p:cNvPr>
          <p:cNvSpPr>
            <a:spLocks noGrp="1"/>
          </p:cNvSpPr>
          <p:nvPr>
            <p:ph idx="1"/>
          </p:nvPr>
        </p:nvSpPr>
        <p:spPr/>
        <p:txBody>
          <a:bodyPr>
            <a:normAutofit/>
          </a:bodyPr>
          <a:lstStyle/>
          <a:p>
            <a:r>
              <a:rPr lang="en-US" sz="3200" b="1" dirty="0">
                <a:solidFill>
                  <a:srgbClr val="FFFFFF"/>
                </a:solidFill>
                <a:latin typeface="Calibri" panose="020F0502020204030204" pitchFamily="34" charset="0"/>
              </a:rPr>
              <a:t>SAO.DEC.100 Declaration</a:t>
            </a:r>
          </a:p>
          <a:p>
            <a:r>
              <a:rPr lang="en-US" sz="1400" b="1" dirty="0">
                <a:solidFill>
                  <a:schemeClr val="bg1"/>
                </a:solidFill>
                <a:latin typeface="Calibri" panose="020F0502020204030204" pitchFamily="34" charset="0"/>
              </a:rPr>
              <a:t>Only Commercial operations </a:t>
            </a:r>
            <a:endParaRPr lang="en-FI" sz="1400" dirty="0">
              <a:solidFill>
                <a:schemeClr val="bg1"/>
              </a:solidFill>
            </a:endParaRPr>
          </a:p>
        </p:txBody>
      </p:sp>
    </p:spTree>
    <p:extLst>
      <p:ext uri="{BB962C8B-B14F-4D97-AF65-F5344CB8AC3E}">
        <p14:creationId xmlns:p14="http://schemas.microsoft.com/office/powerpoint/2010/main" val="3868834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4FEF1-764D-4B96-BF53-84AA3141F364}"/>
              </a:ext>
            </a:extLst>
          </p:cNvPr>
          <p:cNvSpPr>
            <a:spLocks noGrp="1"/>
          </p:cNvSpPr>
          <p:nvPr>
            <p:ph type="title"/>
          </p:nvPr>
        </p:nvSpPr>
        <p:spPr/>
        <p:txBody>
          <a:bodyPr/>
          <a:lstStyle/>
          <a:p>
            <a:r>
              <a:rPr lang="en-US" sz="4400" b="1" dirty="0">
                <a:solidFill>
                  <a:srgbClr val="212E63"/>
                </a:solidFill>
                <a:latin typeface="Calibri" panose="020F0502020204030204" pitchFamily="34" charset="0"/>
              </a:rPr>
              <a:t>C</a:t>
            </a:r>
            <a:r>
              <a:rPr lang="en-US" b="1" dirty="0">
                <a:solidFill>
                  <a:srgbClr val="212E63"/>
                </a:solidFill>
                <a:latin typeface="Calibri" panose="020F0502020204030204" pitchFamily="34" charset="0"/>
              </a:rPr>
              <a:t>HAPTER </a:t>
            </a:r>
            <a:r>
              <a:rPr lang="en-US" sz="4400" b="1" dirty="0">
                <a:solidFill>
                  <a:srgbClr val="212E63"/>
                </a:solidFill>
                <a:latin typeface="Calibri" panose="020F0502020204030204" pitchFamily="34" charset="0"/>
              </a:rPr>
              <a:t>4 — I</a:t>
            </a:r>
            <a:r>
              <a:rPr lang="en-US" b="1" dirty="0">
                <a:solidFill>
                  <a:srgbClr val="212E63"/>
                </a:solidFill>
                <a:latin typeface="Calibri" panose="020F0502020204030204" pitchFamily="34" charset="0"/>
              </a:rPr>
              <a:t>NITIAL AIRWORTHINESS,</a:t>
            </a:r>
            <a:br>
              <a:rPr lang="en-US" b="1" dirty="0">
                <a:solidFill>
                  <a:srgbClr val="212E63"/>
                </a:solidFill>
                <a:latin typeface="Calibri" panose="020F0502020204030204" pitchFamily="34" charset="0"/>
              </a:rPr>
            </a:br>
            <a:r>
              <a:rPr lang="en-US" b="1" dirty="0">
                <a:solidFill>
                  <a:srgbClr val="212E63"/>
                </a:solidFill>
                <a:latin typeface="Calibri" panose="020F0502020204030204" pitchFamily="34" charset="0"/>
              </a:rPr>
              <a:t>CS22 </a:t>
            </a:r>
            <a:endParaRPr lang="en-FI" dirty="0"/>
          </a:p>
        </p:txBody>
      </p:sp>
      <p:sp>
        <p:nvSpPr>
          <p:cNvPr id="3" name="Content Placeholder 2">
            <a:extLst>
              <a:ext uri="{FF2B5EF4-FFF2-40B4-BE49-F238E27FC236}">
                <a16:creationId xmlns:a16="http://schemas.microsoft.com/office/drawing/2014/main" id="{AED89469-667F-46AA-AB23-949C14C21736}"/>
              </a:ext>
            </a:extLst>
          </p:cNvPr>
          <p:cNvSpPr>
            <a:spLocks noGrp="1"/>
          </p:cNvSpPr>
          <p:nvPr>
            <p:ph idx="1"/>
          </p:nvPr>
        </p:nvSpPr>
        <p:spPr>
          <a:xfrm>
            <a:off x="684212" y="685800"/>
            <a:ext cx="8534400" cy="4093464"/>
          </a:xfrm>
        </p:spPr>
        <p:txBody>
          <a:bodyPr/>
          <a:lstStyle/>
          <a:p>
            <a:r>
              <a:rPr lang="en-US" b="1" dirty="0">
                <a:solidFill>
                  <a:srgbClr val="000000"/>
                </a:solidFill>
                <a:latin typeface="Calibri" panose="020F0502020204030204" pitchFamily="34" charset="0"/>
              </a:rPr>
              <a:t>Subpart A — General </a:t>
            </a:r>
          </a:p>
          <a:p>
            <a:r>
              <a:rPr lang="en-US" b="1" dirty="0">
                <a:solidFill>
                  <a:srgbClr val="000000"/>
                </a:solidFill>
                <a:latin typeface="Calibri" panose="020F0502020204030204" pitchFamily="34" charset="0"/>
              </a:rPr>
              <a:t>Subpart B — Flight </a:t>
            </a:r>
          </a:p>
          <a:p>
            <a:r>
              <a:rPr lang="en-US" b="1" dirty="0">
                <a:solidFill>
                  <a:srgbClr val="000000"/>
                </a:solidFill>
                <a:latin typeface="Calibri" panose="020F0502020204030204" pitchFamily="34" charset="0"/>
              </a:rPr>
              <a:t>Subpart C — Structure </a:t>
            </a:r>
          </a:p>
          <a:p>
            <a:r>
              <a:rPr lang="en-GB" b="1" dirty="0">
                <a:solidFill>
                  <a:srgbClr val="000000"/>
                </a:solidFill>
                <a:latin typeface="Calibri" panose="020F0502020204030204" pitchFamily="34" charset="0"/>
              </a:rPr>
              <a:t>Subpart D — Design and Construction </a:t>
            </a:r>
          </a:p>
          <a:p>
            <a:r>
              <a:rPr lang="en-US" b="1" dirty="0">
                <a:solidFill>
                  <a:srgbClr val="000000"/>
                </a:solidFill>
                <a:latin typeface="Calibri" panose="020F0502020204030204" pitchFamily="34" charset="0"/>
              </a:rPr>
              <a:t>Subpart E — Power-plant </a:t>
            </a:r>
          </a:p>
          <a:p>
            <a:r>
              <a:rPr lang="en-US" b="1" dirty="0">
                <a:solidFill>
                  <a:srgbClr val="000000"/>
                </a:solidFill>
                <a:latin typeface="Calibri" panose="020F0502020204030204" pitchFamily="34" charset="0"/>
              </a:rPr>
              <a:t>Subpart F — Equipment </a:t>
            </a:r>
          </a:p>
          <a:p>
            <a:r>
              <a:rPr lang="en-GB" b="1" dirty="0">
                <a:solidFill>
                  <a:srgbClr val="000000"/>
                </a:solidFill>
                <a:latin typeface="Calibri" panose="020F0502020204030204" pitchFamily="34" charset="0"/>
              </a:rPr>
              <a:t>Subpart G — Operating Limitations and Information </a:t>
            </a:r>
          </a:p>
          <a:p>
            <a:r>
              <a:rPr lang="en-US" b="1" dirty="0">
                <a:solidFill>
                  <a:srgbClr val="000000"/>
                </a:solidFill>
                <a:latin typeface="Calibri" panose="020F0502020204030204" pitchFamily="34" charset="0"/>
              </a:rPr>
              <a:t>Subpart H — Engines </a:t>
            </a:r>
          </a:p>
          <a:p>
            <a:r>
              <a:rPr lang="en-US" b="1" dirty="0">
                <a:solidFill>
                  <a:srgbClr val="000000"/>
                </a:solidFill>
                <a:latin typeface="Calibri" panose="020F0502020204030204" pitchFamily="34" charset="0"/>
              </a:rPr>
              <a:t>Subpart J — Propellers </a:t>
            </a:r>
            <a:endParaRPr lang="en-FI" dirty="0"/>
          </a:p>
        </p:txBody>
      </p:sp>
    </p:spTree>
    <p:extLst>
      <p:ext uri="{BB962C8B-B14F-4D97-AF65-F5344CB8AC3E}">
        <p14:creationId xmlns:p14="http://schemas.microsoft.com/office/powerpoint/2010/main" val="6466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904F-6DF0-410F-87D4-B08CADCBB5C2}"/>
              </a:ext>
            </a:extLst>
          </p:cNvPr>
          <p:cNvSpPr>
            <a:spLocks noGrp="1"/>
          </p:cNvSpPr>
          <p:nvPr>
            <p:ph type="title"/>
          </p:nvPr>
        </p:nvSpPr>
        <p:spPr/>
        <p:txBody>
          <a:bodyPr/>
          <a:lstStyle/>
          <a:p>
            <a:r>
              <a:rPr lang="en-US" b="1" dirty="0">
                <a:solidFill>
                  <a:srgbClr val="000000"/>
                </a:solidFill>
                <a:latin typeface="Calibri" panose="020F0502020204030204" pitchFamily="34" charset="0"/>
              </a:rPr>
              <a:t>Chapter 1 — Air operations [PART-SAO] </a:t>
            </a:r>
            <a:endParaRPr lang="en-FI" dirty="0"/>
          </a:p>
        </p:txBody>
      </p:sp>
      <p:sp>
        <p:nvSpPr>
          <p:cNvPr id="3" name="Content Placeholder 2">
            <a:extLst>
              <a:ext uri="{FF2B5EF4-FFF2-40B4-BE49-F238E27FC236}">
                <a16:creationId xmlns:a16="http://schemas.microsoft.com/office/drawing/2014/main" id="{A55AFF85-4C38-498B-9D9E-FB5B23AEA456}"/>
              </a:ext>
            </a:extLst>
          </p:cNvPr>
          <p:cNvSpPr>
            <a:spLocks noGrp="1"/>
          </p:cNvSpPr>
          <p:nvPr>
            <p:ph idx="1"/>
          </p:nvPr>
        </p:nvSpPr>
        <p:spPr/>
        <p:txBody>
          <a:bodyPr/>
          <a:lstStyle/>
          <a:p>
            <a:r>
              <a:rPr lang="en-US" b="1" dirty="0">
                <a:solidFill>
                  <a:srgbClr val="000000"/>
                </a:solidFill>
                <a:latin typeface="Calibri" panose="020F0502020204030204" pitchFamily="34" charset="0"/>
              </a:rPr>
              <a:t>SUBPART GEN – GENERAL REQUIREMENTS </a:t>
            </a:r>
          </a:p>
          <a:p>
            <a:r>
              <a:rPr lang="en-US" b="1" dirty="0">
                <a:solidFill>
                  <a:srgbClr val="000000"/>
                </a:solidFill>
                <a:latin typeface="Calibri" panose="020F0502020204030204" pitchFamily="34" charset="0"/>
              </a:rPr>
              <a:t>SUBPART OP – OPERATING PROCEDURES </a:t>
            </a:r>
          </a:p>
          <a:p>
            <a:r>
              <a:rPr lang="en-GB" b="1" dirty="0">
                <a:solidFill>
                  <a:srgbClr val="000000"/>
                </a:solidFill>
                <a:latin typeface="Calibri" panose="020F0502020204030204" pitchFamily="34" charset="0"/>
              </a:rPr>
              <a:t>SUBPART POL – PERFORMANCE AND OPERATING LIMITATIONS </a:t>
            </a:r>
          </a:p>
          <a:p>
            <a:r>
              <a:rPr lang="en-GB" b="1" dirty="0">
                <a:solidFill>
                  <a:srgbClr val="000000"/>
                </a:solidFill>
                <a:latin typeface="Calibri" panose="020F0502020204030204" pitchFamily="34" charset="0"/>
              </a:rPr>
              <a:t>SUBPART IDE – INSTRUMENTS, DATA AND EQUIPMENT </a:t>
            </a:r>
          </a:p>
          <a:p>
            <a:r>
              <a:rPr lang="en-US" b="1" dirty="0">
                <a:solidFill>
                  <a:srgbClr val="000000"/>
                </a:solidFill>
                <a:latin typeface="Calibri" panose="020F0502020204030204" pitchFamily="34" charset="0"/>
              </a:rPr>
              <a:t>SUBPART DEC – DECLARATION </a:t>
            </a:r>
            <a:endParaRPr lang="en-FI" dirty="0"/>
          </a:p>
        </p:txBody>
      </p:sp>
    </p:spTree>
    <p:extLst>
      <p:ext uri="{BB962C8B-B14F-4D97-AF65-F5344CB8AC3E}">
        <p14:creationId xmlns:p14="http://schemas.microsoft.com/office/powerpoint/2010/main" val="84121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4833-B38C-4639-AA0A-3F8672C884FC}"/>
              </a:ext>
            </a:extLst>
          </p:cNvPr>
          <p:cNvSpPr>
            <a:spLocks noGrp="1"/>
          </p:cNvSpPr>
          <p:nvPr>
            <p:ph type="title"/>
          </p:nvPr>
        </p:nvSpPr>
        <p:spPr/>
        <p:txBody>
          <a:bodyPr/>
          <a:lstStyle/>
          <a:p>
            <a:r>
              <a:rPr lang="en-US" b="1" dirty="0">
                <a:solidFill>
                  <a:srgbClr val="27ACCC"/>
                </a:solidFill>
                <a:latin typeface="Calibri" panose="020F0502020204030204" pitchFamily="34" charset="0"/>
              </a:rPr>
              <a:t>SUBPART GEN – GENERAL REQUIREMENTS </a:t>
            </a:r>
            <a:endParaRPr lang="en-FI" dirty="0"/>
          </a:p>
        </p:txBody>
      </p:sp>
      <p:sp>
        <p:nvSpPr>
          <p:cNvPr id="3" name="Content Placeholder 2">
            <a:extLst>
              <a:ext uri="{FF2B5EF4-FFF2-40B4-BE49-F238E27FC236}">
                <a16:creationId xmlns:a16="http://schemas.microsoft.com/office/drawing/2014/main" id="{985E9D24-DB1A-47C6-84CD-47BA83B23A9B}"/>
              </a:ext>
            </a:extLst>
          </p:cNvPr>
          <p:cNvSpPr>
            <a:spLocks noGrp="1"/>
          </p:cNvSpPr>
          <p:nvPr>
            <p:ph idx="1"/>
          </p:nvPr>
        </p:nvSpPr>
        <p:spPr>
          <a:xfrm>
            <a:off x="684212" y="685800"/>
            <a:ext cx="8534400" cy="4032504"/>
          </a:xfrm>
        </p:spPr>
        <p:txBody>
          <a:bodyPr>
            <a:normAutofit fontScale="85000" lnSpcReduction="10000"/>
          </a:bodyPr>
          <a:lstStyle/>
          <a:p>
            <a:r>
              <a:rPr lang="en-GB" sz="1500" dirty="0">
                <a:solidFill>
                  <a:srgbClr val="000000"/>
                </a:solidFill>
                <a:latin typeface="Calibri" panose="020F0502020204030204" pitchFamily="34" charset="0"/>
              </a:rPr>
              <a:t>(7) ‘introductory flight’ means any air operation with a sailplane against remuneration or other valuable consideration consisting of an air tour of short duration for the purpose of attracting new trainees or new members, performed either by a training organisation referred to in Article 10a of Commission Regulation (EU) No 1178/2011</a:t>
            </a:r>
            <a:r>
              <a:rPr lang="en-GB" sz="100" dirty="0">
                <a:solidFill>
                  <a:srgbClr val="000000"/>
                </a:solidFill>
                <a:latin typeface="Calibri" panose="020F0502020204030204" pitchFamily="34" charset="0"/>
              </a:rPr>
              <a:t>2 </a:t>
            </a:r>
            <a:r>
              <a:rPr lang="en-GB" sz="1500" dirty="0">
                <a:solidFill>
                  <a:srgbClr val="000000"/>
                </a:solidFill>
                <a:latin typeface="Calibri" panose="020F0502020204030204" pitchFamily="34" charset="0"/>
              </a:rPr>
              <a:t>or by an organisation created with the aim of promoting aerial sport or leisure aviation; </a:t>
            </a:r>
            <a:endParaRPr lang="en-GB" sz="1500" b="1" dirty="0">
              <a:solidFill>
                <a:srgbClr val="FFFFFF"/>
              </a:solidFill>
              <a:latin typeface="Calibri" panose="020F0502020204030204" pitchFamily="34" charset="0"/>
            </a:endParaRPr>
          </a:p>
          <a:p>
            <a:r>
              <a:rPr lang="en-GB" sz="3200" b="1" dirty="0">
                <a:solidFill>
                  <a:srgbClr val="FFFFFF"/>
                </a:solidFill>
                <a:latin typeface="Calibri" panose="020F0502020204030204" pitchFamily="34" charset="0"/>
              </a:rPr>
              <a:t>SAO.GEN.115 Introductory flights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Regulation (EU) 2018/1976 </a:t>
            </a:r>
            <a:endParaRPr lang="en-US" sz="800"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Introductory flights shall be: </a:t>
            </a:r>
          </a:p>
          <a:p>
            <a:r>
              <a:rPr lang="en-GB" dirty="0">
                <a:solidFill>
                  <a:srgbClr val="000000"/>
                </a:solidFill>
                <a:latin typeface="Calibri" panose="020F0502020204030204" pitchFamily="34" charset="0"/>
              </a:rPr>
              <a:t>(a) operated under visual flight rules (VFR) by day; and </a:t>
            </a:r>
          </a:p>
          <a:p>
            <a:r>
              <a:rPr lang="en-GB" dirty="0">
                <a:solidFill>
                  <a:srgbClr val="000000"/>
                </a:solidFill>
                <a:latin typeface="Calibri" panose="020F0502020204030204" pitchFamily="34" charset="0"/>
              </a:rPr>
              <a:t>(b) overseen as regards their safety by a person who has been nominated by the organisation responsible for the introductory flights.</a:t>
            </a:r>
          </a:p>
          <a:p>
            <a:pPr marL="0" indent="0">
              <a:buNone/>
            </a:pPr>
            <a:r>
              <a:rPr lang="en-GB" dirty="0">
                <a:solidFill>
                  <a:srgbClr val="000000"/>
                </a:solidFill>
                <a:latin typeface="Calibri" panose="020F0502020204030204" pitchFamily="34" charset="0"/>
              </a:rPr>
              <a:t> </a:t>
            </a:r>
            <a:endParaRPr lang="en-GB" sz="1500" dirty="0">
              <a:solidFill>
                <a:srgbClr val="000000"/>
              </a:solidFill>
              <a:latin typeface="Calibri" panose="020F0502020204030204" pitchFamily="34" charset="0"/>
            </a:endParaRPr>
          </a:p>
          <a:p>
            <a:r>
              <a:rPr lang="en-GB" sz="1500" dirty="0">
                <a:solidFill>
                  <a:srgbClr val="000000"/>
                </a:solidFill>
                <a:latin typeface="Calibri" panose="020F0502020204030204" pitchFamily="34" charset="0"/>
              </a:rPr>
              <a:t>12. ‘sailplane specialised operation’ means any operation, which can be commercial or non-commercial, with a sailplane the main purpose of which is not associated with typical sport and recreational operations, but parachute operations, news media flights, television or movie flights, flying display or similar specialised activities; </a:t>
            </a:r>
          </a:p>
          <a:p>
            <a:endParaRPr lang="en-FI" dirty="0"/>
          </a:p>
        </p:txBody>
      </p:sp>
    </p:spTree>
    <p:extLst>
      <p:ext uri="{BB962C8B-B14F-4D97-AF65-F5344CB8AC3E}">
        <p14:creationId xmlns:p14="http://schemas.microsoft.com/office/powerpoint/2010/main" val="1181598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4833-B38C-4639-AA0A-3F8672C884FC}"/>
              </a:ext>
            </a:extLst>
          </p:cNvPr>
          <p:cNvSpPr>
            <a:spLocks noGrp="1"/>
          </p:cNvSpPr>
          <p:nvPr>
            <p:ph type="title"/>
          </p:nvPr>
        </p:nvSpPr>
        <p:spPr/>
        <p:txBody>
          <a:bodyPr/>
          <a:lstStyle/>
          <a:p>
            <a:r>
              <a:rPr lang="en-US" b="1" dirty="0">
                <a:solidFill>
                  <a:srgbClr val="27ACCC"/>
                </a:solidFill>
                <a:latin typeface="Calibri" panose="020F0502020204030204" pitchFamily="34" charset="0"/>
              </a:rPr>
              <a:t>SUBPART GEN – GENERAL REQUIREMENTS </a:t>
            </a:r>
            <a:endParaRPr lang="en-FI" dirty="0"/>
          </a:p>
        </p:txBody>
      </p:sp>
      <p:sp>
        <p:nvSpPr>
          <p:cNvPr id="3" name="Content Placeholder 2">
            <a:extLst>
              <a:ext uri="{FF2B5EF4-FFF2-40B4-BE49-F238E27FC236}">
                <a16:creationId xmlns:a16="http://schemas.microsoft.com/office/drawing/2014/main" id="{985E9D24-DB1A-47C6-84CD-47BA83B23A9B}"/>
              </a:ext>
            </a:extLst>
          </p:cNvPr>
          <p:cNvSpPr>
            <a:spLocks noGrp="1"/>
          </p:cNvSpPr>
          <p:nvPr>
            <p:ph idx="1"/>
          </p:nvPr>
        </p:nvSpPr>
        <p:spPr/>
        <p:txBody>
          <a:bodyPr>
            <a:normAutofit fontScale="92500"/>
          </a:bodyPr>
          <a:lstStyle/>
          <a:p>
            <a:r>
              <a:rPr lang="en-GB" sz="3200" b="1" dirty="0">
                <a:solidFill>
                  <a:srgbClr val="FFFFFF"/>
                </a:solidFill>
                <a:latin typeface="Calibri" panose="020F0502020204030204" pitchFamily="34" charset="0"/>
              </a:rPr>
              <a:t>SAO.GEN.125 Designation of the pilot-in-command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Regulation (EU) 2018/1976 </a:t>
            </a:r>
            <a:endParaRPr lang="en-US" sz="8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The operator shall designate a pilot-in-command who is qualified to act as pilot-in-command in accordance with Annex I to Regulation (EU) No 1178/2011. </a:t>
            </a:r>
          </a:p>
          <a:p>
            <a:r>
              <a:rPr lang="en-GB" sz="3200" b="1" dirty="0">
                <a:solidFill>
                  <a:srgbClr val="FFFFFF"/>
                </a:solidFill>
                <a:latin typeface="Calibri" panose="020F0502020204030204" pitchFamily="34" charset="0"/>
              </a:rPr>
              <a:t>SAO.GEN.130 Responsibilities of the pilot-in-command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Regulation (EU) 2018/1976 </a:t>
            </a:r>
            <a:endParaRPr lang="en-US" sz="800"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The pilot-in-command shall: </a:t>
            </a:r>
            <a:endParaRPr lang="en-FI" dirty="0"/>
          </a:p>
        </p:txBody>
      </p:sp>
    </p:spTree>
    <p:extLst>
      <p:ext uri="{BB962C8B-B14F-4D97-AF65-F5344CB8AC3E}">
        <p14:creationId xmlns:p14="http://schemas.microsoft.com/office/powerpoint/2010/main" val="151048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4833-B38C-4639-AA0A-3F8672C884FC}"/>
              </a:ext>
            </a:extLst>
          </p:cNvPr>
          <p:cNvSpPr>
            <a:spLocks noGrp="1"/>
          </p:cNvSpPr>
          <p:nvPr>
            <p:ph type="title"/>
          </p:nvPr>
        </p:nvSpPr>
        <p:spPr/>
        <p:txBody>
          <a:bodyPr/>
          <a:lstStyle/>
          <a:p>
            <a:r>
              <a:rPr lang="en-US" b="1" dirty="0">
                <a:solidFill>
                  <a:srgbClr val="27ACCC"/>
                </a:solidFill>
                <a:latin typeface="Calibri" panose="020F0502020204030204" pitchFamily="34" charset="0"/>
              </a:rPr>
              <a:t>SUBPART GEN – GENERAL REQUIREMENTS </a:t>
            </a:r>
            <a:endParaRPr lang="en-FI" dirty="0"/>
          </a:p>
        </p:txBody>
      </p:sp>
      <p:sp>
        <p:nvSpPr>
          <p:cNvPr id="3" name="Content Placeholder 2">
            <a:extLst>
              <a:ext uri="{FF2B5EF4-FFF2-40B4-BE49-F238E27FC236}">
                <a16:creationId xmlns:a16="http://schemas.microsoft.com/office/drawing/2014/main" id="{985E9D24-DB1A-47C6-84CD-47BA83B23A9B}"/>
              </a:ext>
            </a:extLst>
          </p:cNvPr>
          <p:cNvSpPr>
            <a:spLocks noGrp="1"/>
          </p:cNvSpPr>
          <p:nvPr>
            <p:ph idx="1"/>
          </p:nvPr>
        </p:nvSpPr>
        <p:spPr/>
        <p:txBody>
          <a:bodyPr>
            <a:normAutofit fontScale="70000" lnSpcReduction="20000"/>
          </a:bodyPr>
          <a:lstStyle/>
          <a:p>
            <a:r>
              <a:rPr lang="en-GB" sz="3200" b="1" dirty="0">
                <a:solidFill>
                  <a:srgbClr val="FFFFFF"/>
                </a:solidFill>
                <a:latin typeface="Calibri" panose="020F0502020204030204" pitchFamily="34" charset="0"/>
              </a:rPr>
              <a:t>GM1 SAO.GEN.130(m) Responsibilities of the pilot-in-command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ED Decision 2019/001/R </a:t>
            </a:r>
            <a:endParaRPr lang="en-US" sz="800" dirty="0">
              <a:solidFill>
                <a:srgbClr val="000000"/>
              </a:solidFill>
              <a:latin typeface="Calibri" panose="020F0502020204030204" pitchFamily="34" charset="0"/>
            </a:endParaRPr>
          </a:p>
          <a:p>
            <a:r>
              <a:rPr lang="en-US" sz="1600" b="1" dirty="0">
                <a:solidFill>
                  <a:srgbClr val="000000"/>
                </a:solidFill>
                <a:latin typeface="Calibri" panose="020F0502020204030204" pitchFamily="34" charset="0"/>
              </a:rPr>
              <a:t>RECORDING UTILISATION DATA </a:t>
            </a:r>
            <a:endParaRPr lang="en-US" sz="16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Where a sailplane conducts a series of flights of short duration, the utilisation data for the series of flights may be recorded in the aircraft technical log or journey log as a single entry. </a:t>
            </a:r>
          </a:p>
          <a:p>
            <a:r>
              <a:rPr lang="en-GB" sz="3200" b="1" dirty="0">
                <a:solidFill>
                  <a:srgbClr val="FFFFFF"/>
                </a:solidFill>
                <a:latin typeface="Calibri" panose="020F0502020204030204" pitchFamily="34" charset="0"/>
              </a:rPr>
              <a:t>GM2 SAO.GEN.130(m) Responsibilities of the pilot-in-command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ED Decision 2019/001/R </a:t>
            </a:r>
            <a:endParaRPr lang="en-US" sz="800" dirty="0">
              <a:solidFill>
                <a:srgbClr val="000000"/>
              </a:solidFill>
              <a:latin typeface="Calibri" panose="020F0502020204030204" pitchFamily="34" charset="0"/>
            </a:endParaRPr>
          </a:p>
          <a:p>
            <a:r>
              <a:rPr lang="en-US" sz="1600" b="1" dirty="0">
                <a:solidFill>
                  <a:srgbClr val="000000"/>
                </a:solidFill>
                <a:latin typeface="Calibri" panose="020F0502020204030204" pitchFamily="34" charset="0"/>
              </a:rPr>
              <a:t>SERIES OF FLIGHTS </a:t>
            </a:r>
            <a:endParaRPr lang="en-US" sz="16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(a) ‘Series of flights’ refers to consecutive flights, which begin and end: </a:t>
            </a:r>
          </a:p>
          <a:p>
            <a:pPr marL="0" indent="0">
              <a:buNone/>
            </a:pPr>
            <a:r>
              <a:rPr lang="en-GB" dirty="0">
                <a:solidFill>
                  <a:srgbClr val="000000"/>
                </a:solidFill>
                <a:latin typeface="Calibri" panose="020F0502020204030204" pitchFamily="34" charset="0"/>
              </a:rPr>
              <a:t>(1) within a 24-hour period; and </a:t>
            </a:r>
          </a:p>
          <a:p>
            <a:pPr marL="0" indent="0">
              <a:buNone/>
            </a:pPr>
            <a:r>
              <a:rPr lang="en-GB" dirty="0">
                <a:solidFill>
                  <a:srgbClr val="000000"/>
                </a:solidFill>
                <a:latin typeface="Calibri" panose="020F0502020204030204" pitchFamily="34" charset="0"/>
              </a:rPr>
              <a:t>(2) at the same operating site or remain within a local area. </a:t>
            </a:r>
          </a:p>
          <a:p>
            <a:r>
              <a:rPr lang="en-GB" dirty="0">
                <a:solidFill>
                  <a:srgbClr val="000000"/>
                </a:solidFill>
                <a:latin typeface="Calibri" panose="020F0502020204030204" pitchFamily="34" charset="0"/>
              </a:rPr>
              <a:t>(b) The term ‘series of flights’ is used to facilitate a single set of documentation. </a:t>
            </a:r>
            <a:endParaRPr lang="en-FI" dirty="0"/>
          </a:p>
        </p:txBody>
      </p:sp>
    </p:spTree>
    <p:extLst>
      <p:ext uri="{BB962C8B-B14F-4D97-AF65-F5344CB8AC3E}">
        <p14:creationId xmlns:p14="http://schemas.microsoft.com/office/powerpoint/2010/main" val="2498763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4833-B38C-4639-AA0A-3F8672C884FC}"/>
              </a:ext>
            </a:extLst>
          </p:cNvPr>
          <p:cNvSpPr>
            <a:spLocks noGrp="1"/>
          </p:cNvSpPr>
          <p:nvPr>
            <p:ph type="title"/>
          </p:nvPr>
        </p:nvSpPr>
        <p:spPr/>
        <p:txBody>
          <a:bodyPr/>
          <a:lstStyle/>
          <a:p>
            <a:r>
              <a:rPr lang="en-US" b="1" dirty="0">
                <a:solidFill>
                  <a:srgbClr val="27ACCC"/>
                </a:solidFill>
                <a:latin typeface="Calibri" panose="020F0502020204030204" pitchFamily="34" charset="0"/>
              </a:rPr>
              <a:t>SUBPART GEN – GENERAL REQUIREMENTS </a:t>
            </a:r>
            <a:endParaRPr lang="en-FI" dirty="0"/>
          </a:p>
        </p:txBody>
      </p:sp>
      <p:sp>
        <p:nvSpPr>
          <p:cNvPr id="3" name="Content Placeholder 2">
            <a:extLst>
              <a:ext uri="{FF2B5EF4-FFF2-40B4-BE49-F238E27FC236}">
                <a16:creationId xmlns:a16="http://schemas.microsoft.com/office/drawing/2014/main" id="{985E9D24-DB1A-47C6-84CD-47BA83B23A9B}"/>
              </a:ext>
            </a:extLst>
          </p:cNvPr>
          <p:cNvSpPr>
            <a:spLocks noGrp="1"/>
          </p:cNvSpPr>
          <p:nvPr>
            <p:ph idx="1"/>
          </p:nvPr>
        </p:nvSpPr>
        <p:spPr/>
        <p:txBody>
          <a:bodyPr>
            <a:normAutofit fontScale="70000" lnSpcReduction="20000"/>
          </a:bodyPr>
          <a:lstStyle/>
          <a:p>
            <a:r>
              <a:rPr lang="fr-FR" sz="3200" b="1" dirty="0">
                <a:solidFill>
                  <a:srgbClr val="FFFFFF"/>
                </a:solidFill>
                <a:latin typeface="Calibri" panose="020F0502020204030204" pitchFamily="34" charset="0"/>
              </a:rPr>
              <a:t>SAO.GEN.145 Portable </a:t>
            </a:r>
            <a:r>
              <a:rPr lang="fr-FR" sz="3200" b="1" dirty="0" err="1">
                <a:solidFill>
                  <a:srgbClr val="FFFFFF"/>
                </a:solidFill>
                <a:latin typeface="Calibri" panose="020F0502020204030204" pitchFamily="34" charset="0"/>
              </a:rPr>
              <a:t>electronic</a:t>
            </a:r>
            <a:r>
              <a:rPr lang="fr-FR" sz="3200" b="1" dirty="0">
                <a:solidFill>
                  <a:srgbClr val="FFFFFF"/>
                </a:solidFill>
                <a:latin typeface="Calibri" panose="020F0502020204030204" pitchFamily="34" charset="0"/>
              </a:rPr>
              <a:t> </a:t>
            </a:r>
            <a:r>
              <a:rPr lang="fr-FR" sz="3200" b="1" dirty="0" err="1">
                <a:solidFill>
                  <a:srgbClr val="FFFFFF"/>
                </a:solidFill>
                <a:latin typeface="Calibri" panose="020F0502020204030204" pitchFamily="34" charset="0"/>
              </a:rPr>
              <a:t>devices</a:t>
            </a:r>
            <a:r>
              <a:rPr lang="fr-FR" sz="3200" b="1" dirty="0">
                <a:solidFill>
                  <a:srgbClr val="FFFFFF"/>
                </a:solidFill>
                <a:latin typeface="Calibri" panose="020F0502020204030204" pitchFamily="34" charset="0"/>
              </a:rPr>
              <a:t> </a:t>
            </a:r>
            <a:endParaRPr lang="fr-FR"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Regulation (EU) 2018/1976 </a:t>
            </a:r>
            <a:endParaRPr lang="en-US" sz="8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The pilot-in-command shall not permit any person to use a portable electronic device (PED) on board a sailplane, including an electronic flight bag (EFB), that adversely affects the performance of the sailplane's systems and equipment or the ability to operate it. </a:t>
            </a:r>
          </a:p>
          <a:p>
            <a:r>
              <a:rPr lang="fr-FR" sz="3200" b="1" dirty="0">
                <a:solidFill>
                  <a:srgbClr val="FFFFFF"/>
                </a:solidFill>
                <a:latin typeface="Calibri" panose="020F0502020204030204" pitchFamily="34" charset="0"/>
              </a:rPr>
              <a:t>GM1 SAO.GEN.145 Portable </a:t>
            </a:r>
            <a:r>
              <a:rPr lang="fr-FR" sz="3200" b="1" dirty="0" err="1">
                <a:solidFill>
                  <a:srgbClr val="FFFFFF"/>
                </a:solidFill>
                <a:latin typeface="Calibri" panose="020F0502020204030204" pitchFamily="34" charset="0"/>
              </a:rPr>
              <a:t>electronic</a:t>
            </a:r>
            <a:r>
              <a:rPr lang="fr-FR" sz="3200" b="1" dirty="0">
                <a:solidFill>
                  <a:srgbClr val="FFFFFF"/>
                </a:solidFill>
                <a:latin typeface="Calibri" panose="020F0502020204030204" pitchFamily="34" charset="0"/>
              </a:rPr>
              <a:t> </a:t>
            </a:r>
            <a:r>
              <a:rPr lang="fr-FR" sz="3200" b="1" dirty="0" err="1">
                <a:solidFill>
                  <a:srgbClr val="FFFFFF"/>
                </a:solidFill>
                <a:latin typeface="Calibri" panose="020F0502020204030204" pitchFamily="34" charset="0"/>
              </a:rPr>
              <a:t>devices</a:t>
            </a:r>
            <a:r>
              <a:rPr lang="fr-FR" sz="3200" b="1" dirty="0">
                <a:solidFill>
                  <a:srgbClr val="FFFFFF"/>
                </a:solidFill>
                <a:latin typeface="Calibri" panose="020F0502020204030204" pitchFamily="34" charset="0"/>
              </a:rPr>
              <a:t> </a:t>
            </a:r>
            <a:endParaRPr lang="fr-FR"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ED Decision 2019/001/R </a:t>
            </a:r>
            <a:endParaRPr lang="en-US" sz="800" dirty="0">
              <a:solidFill>
                <a:srgbClr val="000000"/>
              </a:solidFill>
              <a:latin typeface="Calibri" panose="020F0502020204030204" pitchFamily="34" charset="0"/>
            </a:endParaRPr>
          </a:p>
          <a:p>
            <a:r>
              <a:rPr lang="en-GB" sz="1600" b="1" dirty="0">
                <a:solidFill>
                  <a:srgbClr val="000000"/>
                </a:solidFill>
                <a:latin typeface="Calibri" panose="020F0502020204030204" pitchFamily="34" charset="0"/>
              </a:rPr>
              <a:t>CATEGORIES OF PORTABLE ELECTRONIC DEVICES </a:t>
            </a:r>
            <a:endParaRPr lang="en-GB" sz="16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Portable electronic devices (PEDs) are any kind of electronic device, typically but not limited to consumer electronics, brought on board the sailplane by any person and that are not included in the approved sailplane configuration. All equipment that is able to consume electrical energy falls under this definition. The electrical energy can be provided from internal sources such as batteries (rechargeable or non-rechargeable) or the devices may also be connected to specific sailplane power sources. </a:t>
            </a:r>
          </a:p>
          <a:p>
            <a:r>
              <a:rPr lang="en-GB" dirty="0">
                <a:solidFill>
                  <a:srgbClr val="000000"/>
                </a:solidFill>
                <a:latin typeface="Calibri" panose="020F0502020204030204" pitchFamily="34" charset="0"/>
              </a:rPr>
              <a:t>PEDs include the following two categories: </a:t>
            </a:r>
            <a:endParaRPr lang="en-FI" dirty="0"/>
          </a:p>
        </p:txBody>
      </p:sp>
    </p:spTree>
    <p:extLst>
      <p:ext uri="{BB962C8B-B14F-4D97-AF65-F5344CB8AC3E}">
        <p14:creationId xmlns:p14="http://schemas.microsoft.com/office/powerpoint/2010/main" val="2673096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4833-B38C-4639-AA0A-3F8672C884FC}"/>
              </a:ext>
            </a:extLst>
          </p:cNvPr>
          <p:cNvSpPr>
            <a:spLocks noGrp="1"/>
          </p:cNvSpPr>
          <p:nvPr>
            <p:ph type="title"/>
          </p:nvPr>
        </p:nvSpPr>
        <p:spPr/>
        <p:txBody>
          <a:bodyPr/>
          <a:lstStyle/>
          <a:p>
            <a:r>
              <a:rPr lang="en-US" b="1" dirty="0">
                <a:solidFill>
                  <a:srgbClr val="27ACCC"/>
                </a:solidFill>
                <a:latin typeface="Calibri" panose="020F0502020204030204" pitchFamily="34" charset="0"/>
              </a:rPr>
              <a:t>SUBPART GEN – GENERAL REQUIREMENTS </a:t>
            </a:r>
            <a:endParaRPr lang="en-FI" dirty="0"/>
          </a:p>
        </p:txBody>
      </p:sp>
      <p:sp>
        <p:nvSpPr>
          <p:cNvPr id="3" name="Content Placeholder 2">
            <a:extLst>
              <a:ext uri="{FF2B5EF4-FFF2-40B4-BE49-F238E27FC236}">
                <a16:creationId xmlns:a16="http://schemas.microsoft.com/office/drawing/2014/main" id="{985E9D24-DB1A-47C6-84CD-47BA83B23A9B}"/>
              </a:ext>
            </a:extLst>
          </p:cNvPr>
          <p:cNvSpPr>
            <a:spLocks noGrp="1"/>
          </p:cNvSpPr>
          <p:nvPr>
            <p:ph idx="1"/>
          </p:nvPr>
        </p:nvSpPr>
        <p:spPr>
          <a:xfrm>
            <a:off x="684212" y="341376"/>
            <a:ext cx="11276140" cy="4547616"/>
          </a:xfrm>
        </p:spPr>
        <p:txBody>
          <a:bodyPr>
            <a:normAutofit fontScale="70000" lnSpcReduction="20000"/>
          </a:bodyPr>
          <a:lstStyle/>
          <a:p>
            <a:r>
              <a:rPr lang="en-GB" sz="3200" b="1" dirty="0">
                <a:solidFill>
                  <a:srgbClr val="FFFFFF"/>
                </a:solidFill>
                <a:latin typeface="Calibri" panose="020F0502020204030204" pitchFamily="34" charset="0"/>
              </a:rPr>
              <a:t>SAO.GEN.155 Documents, manuals and information to be carried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Regulation (EU) 2018/1976 </a:t>
            </a:r>
            <a:endParaRPr lang="en-US" sz="8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(a) All of the following documents, manuals and information shall be carried on each flight as originals or copies: </a:t>
            </a:r>
          </a:p>
          <a:p>
            <a:r>
              <a:rPr lang="en-GB" dirty="0">
                <a:solidFill>
                  <a:srgbClr val="000000"/>
                </a:solidFill>
                <a:latin typeface="Calibri" panose="020F0502020204030204" pitchFamily="34" charset="0"/>
              </a:rPr>
              <a:t>(b) In addition, when a declaration is required in accordance with point </a:t>
            </a:r>
            <a:r>
              <a:rPr lang="en-GB" dirty="0">
                <a:solidFill>
                  <a:srgbClr val="0000FF"/>
                </a:solidFill>
                <a:latin typeface="Calibri" panose="020F0502020204030204" pitchFamily="34" charset="0"/>
              </a:rPr>
              <a:t>SAO.DEC.100</a:t>
            </a:r>
            <a:r>
              <a:rPr lang="en-GB" dirty="0">
                <a:solidFill>
                  <a:srgbClr val="000000"/>
                </a:solidFill>
                <a:latin typeface="Calibri" panose="020F0502020204030204" pitchFamily="34" charset="0"/>
              </a:rPr>
              <a:t>, a copy of the declaration shall be carried on each flight. </a:t>
            </a:r>
          </a:p>
          <a:p>
            <a:r>
              <a:rPr lang="en-GB" dirty="0">
                <a:solidFill>
                  <a:srgbClr val="000000"/>
                </a:solidFill>
                <a:latin typeface="Calibri" panose="020F0502020204030204" pitchFamily="34" charset="0"/>
              </a:rPr>
              <a:t>(c) When not carried on board, all of the following documents, manuals and information shall remain available at the aerodrome or operating site as originals or copies: </a:t>
            </a:r>
          </a:p>
          <a:p>
            <a:pPr marL="0" indent="0">
              <a:buNone/>
            </a:pPr>
            <a:r>
              <a:rPr lang="en-GB" dirty="0">
                <a:solidFill>
                  <a:srgbClr val="000000"/>
                </a:solidFill>
                <a:latin typeface="Calibri" panose="020F0502020204030204" pitchFamily="34" charset="0"/>
              </a:rPr>
              <a:t>(1) the certificate of registration; </a:t>
            </a:r>
          </a:p>
          <a:p>
            <a:pPr marL="0" indent="0">
              <a:buNone/>
            </a:pPr>
            <a:r>
              <a:rPr lang="en-GB" dirty="0">
                <a:solidFill>
                  <a:srgbClr val="000000"/>
                </a:solidFill>
                <a:latin typeface="Calibri" panose="020F0502020204030204" pitchFamily="34" charset="0"/>
              </a:rPr>
              <a:t>(2) the certificate of airworthiness, including the annexes; </a:t>
            </a:r>
          </a:p>
          <a:p>
            <a:pPr marL="0" indent="0">
              <a:buNone/>
            </a:pPr>
            <a:r>
              <a:rPr lang="en-GB" dirty="0">
                <a:solidFill>
                  <a:srgbClr val="000000"/>
                </a:solidFill>
                <a:latin typeface="Calibri" panose="020F0502020204030204" pitchFamily="34" charset="0"/>
              </a:rPr>
              <a:t>(3) the airworthiness review certificate; </a:t>
            </a:r>
          </a:p>
          <a:p>
            <a:pPr marL="0" indent="0">
              <a:buNone/>
            </a:pPr>
            <a:r>
              <a:rPr lang="en-GB" dirty="0">
                <a:solidFill>
                  <a:srgbClr val="000000"/>
                </a:solidFill>
                <a:latin typeface="Calibri" panose="020F0502020204030204" pitchFamily="34" charset="0"/>
              </a:rPr>
              <a:t>(5) the aircraft radio licence, where the sailplane is equipped with radio communication equipment in accordance with point </a:t>
            </a:r>
            <a:r>
              <a:rPr lang="en-GB" dirty="0">
                <a:solidFill>
                  <a:srgbClr val="0000FF"/>
                </a:solidFill>
                <a:latin typeface="Calibri" panose="020F0502020204030204" pitchFamily="34" charset="0"/>
              </a:rPr>
              <a:t>SAO.IDE.130</a:t>
            </a:r>
            <a:r>
              <a:rPr lang="en-GB" dirty="0">
                <a:solidFill>
                  <a:srgbClr val="000000"/>
                </a:solidFill>
                <a:latin typeface="Calibri" panose="020F0502020204030204" pitchFamily="34" charset="0"/>
              </a:rPr>
              <a:t>; </a:t>
            </a:r>
          </a:p>
          <a:p>
            <a:pPr marL="0" indent="0">
              <a:buNone/>
            </a:pPr>
            <a:r>
              <a:rPr lang="en-GB" dirty="0">
                <a:solidFill>
                  <a:srgbClr val="000000"/>
                </a:solidFill>
                <a:latin typeface="Calibri" panose="020F0502020204030204" pitchFamily="34" charset="0"/>
              </a:rPr>
              <a:t>(6) the third-party liability insurance certificate(s); </a:t>
            </a:r>
          </a:p>
          <a:p>
            <a:pPr marL="0" indent="0">
              <a:buNone/>
            </a:pPr>
            <a:r>
              <a:rPr lang="en-GB" dirty="0">
                <a:solidFill>
                  <a:srgbClr val="000000"/>
                </a:solidFill>
                <a:latin typeface="Calibri" panose="020F0502020204030204" pitchFamily="34" charset="0"/>
              </a:rPr>
              <a:t>(7) the journey log or equivalent. </a:t>
            </a:r>
          </a:p>
          <a:p>
            <a:r>
              <a:rPr lang="en-GB" dirty="0">
                <a:solidFill>
                  <a:srgbClr val="000000"/>
                </a:solidFill>
                <a:latin typeface="Calibri" panose="020F0502020204030204" pitchFamily="34" charset="0"/>
              </a:rPr>
              <a:t>(d) By derogation from points (a) and (b), the documents, manuals and information specified therein may be retained at the aerodrome or operating site for flights: </a:t>
            </a:r>
          </a:p>
          <a:p>
            <a:pPr marL="0" indent="0">
              <a:buNone/>
            </a:pPr>
            <a:r>
              <a:rPr lang="en-GB" dirty="0">
                <a:solidFill>
                  <a:srgbClr val="000000"/>
                </a:solidFill>
                <a:latin typeface="Calibri" panose="020F0502020204030204" pitchFamily="34" charset="0"/>
              </a:rPr>
              <a:t>(1) intending to remain within the sight of the aerodrome or operating site; or </a:t>
            </a:r>
          </a:p>
          <a:p>
            <a:pPr marL="0" indent="0">
              <a:buNone/>
            </a:pPr>
            <a:r>
              <a:rPr lang="en-GB" dirty="0">
                <a:solidFill>
                  <a:srgbClr val="000000"/>
                </a:solidFill>
                <a:latin typeface="Calibri" panose="020F0502020204030204" pitchFamily="34" charset="0"/>
              </a:rPr>
              <a:t>(2) remaining within a distance or area determined by the competent authority. </a:t>
            </a:r>
            <a:endParaRPr lang="en-FI" dirty="0"/>
          </a:p>
        </p:txBody>
      </p:sp>
    </p:spTree>
    <p:extLst>
      <p:ext uri="{BB962C8B-B14F-4D97-AF65-F5344CB8AC3E}">
        <p14:creationId xmlns:p14="http://schemas.microsoft.com/office/powerpoint/2010/main" val="3202389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A9DA9-B181-492D-BE61-32ADA941861A}"/>
              </a:ext>
            </a:extLst>
          </p:cNvPr>
          <p:cNvSpPr>
            <a:spLocks noGrp="1"/>
          </p:cNvSpPr>
          <p:nvPr>
            <p:ph type="title"/>
          </p:nvPr>
        </p:nvSpPr>
        <p:spPr/>
        <p:txBody>
          <a:bodyPr/>
          <a:lstStyle/>
          <a:p>
            <a:r>
              <a:rPr lang="en-US" b="1" dirty="0">
                <a:solidFill>
                  <a:srgbClr val="27ACCC"/>
                </a:solidFill>
                <a:latin typeface="Calibri" panose="020F0502020204030204" pitchFamily="34" charset="0"/>
              </a:rPr>
              <a:t>SUBPART OP – OPERATING PROCEDURES </a:t>
            </a:r>
            <a:endParaRPr lang="en-FI" dirty="0"/>
          </a:p>
        </p:txBody>
      </p:sp>
      <p:sp>
        <p:nvSpPr>
          <p:cNvPr id="3" name="Content Placeholder 2">
            <a:extLst>
              <a:ext uri="{FF2B5EF4-FFF2-40B4-BE49-F238E27FC236}">
                <a16:creationId xmlns:a16="http://schemas.microsoft.com/office/drawing/2014/main" id="{D9B320CA-8A56-4EBE-981E-0BED742CC788}"/>
              </a:ext>
            </a:extLst>
          </p:cNvPr>
          <p:cNvSpPr>
            <a:spLocks noGrp="1"/>
          </p:cNvSpPr>
          <p:nvPr>
            <p:ph idx="1"/>
          </p:nvPr>
        </p:nvSpPr>
        <p:spPr/>
        <p:txBody>
          <a:bodyPr>
            <a:normAutofit fontScale="85000" lnSpcReduction="20000"/>
          </a:bodyPr>
          <a:lstStyle/>
          <a:p>
            <a:r>
              <a:rPr lang="en-US" sz="3200" b="1" dirty="0">
                <a:solidFill>
                  <a:srgbClr val="FFFFFF"/>
                </a:solidFill>
                <a:latin typeface="Calibri" panose="020F0502020204030204" pitchFamily="34" charset="0"/>
              </a:rPr>
              <a:t>SAO.OP.110 Passenger briefing </a:t>
            </a:r>
            <a:endParaRPr lang="en-US"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Regulation (EU) 2018/1976 </a:t>
            </a:r>
            <a:endParaRPr lang="en-US" sz="8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The pilot-in-command shall ensure that before and, when appropriate, during the flight, the passenger is given a briefing on normal, abnormal and emergency procedures. </a:t>
            </a:r>
          </a:p>
          <a:p>
            <a:r>
              <a:rPr lang="en-GB" sz="3200" b="1" dirty="0">
                <a:solidFill>
                  <a:srgbClr val="FFFFFF"/>
                </a:solidFill>
                <a:latin typeface="Calibri" panose="020F0502020204030204" pitchFamily="34" charset="0"/>
              </a:rPr>
              <a:t>AMC1 SAO.OP.155 Sailplane specialised operations </a:t>
            </a:r>
            <a:endParaRPr lang="en-GB"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ED Decision 2019/001/R </a:t>
            </a:r>
            <a:endParaRPr lang="en-US" sz="800" dirty="0">
              <a:solidFill>
                <a:srgbClr val="000000"/>
              </a:solidFill>
              <a:latin typeface="Calibri" panose="020F0502020204030204" pitchFamily="34" charset="0"/>
            </a:endParaRPr>
          </a:p>
          <a:p>
            <a:r>
              <a:rPr lang="en-US" sz="1600" b="1" dirty="0">
                <a:solidFill>
                  <a:srgbClr val="000000"/>
                </a:solidFill>
                <a:latin typeface="Calibri" panose="020F0502020204030204" pitchFamily="34" charset="0"/>
              </a:rPr>
              <a:t>CRITERIA FOR SAILPLANE SPECIALISED OPERATIONS </a:t>
            </a:r>
            <a:endParaRPr lang="en-US" sz="16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The pilot-in-command or the operator should consider the following criteria to determine whether an activity falls within the scope of sailplane specialised operations: </a:t>
            </a:r>
          </a:p>
          <a:p>
            <a:r>
              <a:rPr lang="en-GB" dirty="0">
                <a:solidFill>
                  <a:srgbClr val="000000"/>
                </a:solidFill>
                <a:latin typeface="Calibri" panose="020F0502020204030204" pitchFamily="34" charset="0"/>
              </a:rPr>
              <a:t>(a) special equipment affecting the behaviour of the sailplane in flight is necessary to fulfil the task; or </a:t>
            </a:r>
          </a:p>
          <a:p>
            <a:r>
              <a:rPr lang="en-GB" dirty="0">
                <a:solidFill>
                  <a:srgbClr val="000000"/>
                </a:solidFill>
                <a:latin typeface="Calibri" panose="020F0502020204030204" pitchFamily="34" charset="0"/>
              </a:rPr>
              <a:t>(b) persons leave the sailplane during flight. </a:t>
            </a:r>
            <a:endParaRPr lang="en-FI" dirty="0"/>
          </a:p>
        </p:txBody>
      </p:sp>
    </p:spTree>
    <p:extLst>
      <p:ext uri="{BB962C8B-B14F-4D97-AF65-F5344CB8AC3E}">
        <p14:creationId xmlns:p14="http://schemas.microsoft.com/office/powerpoint/2010/main" val="2177658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2C625-E61B-47AB-B63E-3E016C91BCD6}"/>
              </a:ext>
            </a:extLst>
          </p:cNvPr>
          <p:cNvSpPr>
            <a:spLocks noGrp="1"/>
          </p:cNvSpPr>
          <p:nvPr>
            <p:ph type="title"/>
          </p:nvPr>
        </p:nvSpPr>
        <p:spPr/>
        <p:txBody>
          <a:bodyPr/>
          <a:lstStyle/>
          <a:p>
            <a:r>
              <a:rPr lang="en-US" b="1" dirty="0">
                <a:solidFill>
                  <a:srgbClr val="27ACCC"/>
                </a:solidFill>
                <a:latin typeface="Calibri" panose="020F0502020204030204" pitchFamily="34" charset="0"/>
              </a:rPr>
              <a:t>SUBPART OP – OPERATING PROCEDURES </a:t>
            </a:r>
            <a:endParaRPr lang="en-FI" dirty="0"/>
          </a:p>
        </p:txBody>
      </p:sp>
      <p:sp>
        <p:nvSpPr>
          <p:cNvPr id="3" name="Content Placeholder 2">
            <a:extLst>
              <a:ext uri="{FF2B5EF4-FFF2-40B4-BE49-F238E27FC236}">
                <a16:creationId xmlns:a16="http://schemas.microsoft.com/office/drawing/2014/main" id="{12C1448C-EB8F-48C2-A371-F9FC971A52D0}"/>
              </a:ext>
            </a:extLst>
          </p:cNvPr>
          <p:cNvSpPr>
            <a:spLocks noGrp="1"/>
          </p:cNvSpPr>
          <p:nvPr>
            <p:ph idx="1"/>
          </p:nvPr>
        </p:nvSpPr>
        <p:spPr/>
        <p:txBody>
          <a:bodyPr>
            <a:normAutofit fontScale="70000" lnSpcReduction="20000"/>
          </a:bodyPr>
          <a:lstStyle/>
          <a:p>
            <a:r>
              <a:rPr lang="en-US" sz="3200" b="1" dirty="0">
                <a:solidFill>
                  <a:srgbClr val="FFFFFF"/>
                </a:solidFill>
                <a:latin typeface="Calibri" panose="020F0502020204030204" pitchFamily="34" charset="0"/>
              </a:rPr>
              <a:t>GM1 SAO.OP.155 Sailplane </a:t>
            </a:r>
            <a:r>
              <a:rPr lang="en-US" sz="3200" b="1" dirty="0" err="1">
                <a:solidFill>
                  <a:srgbClr val="FFFFFF"/>
                </a:solidFill>
                <a:latin typeface="Calibri" panose="020F0502020204030204" pitchFamily="34" charset="0"/>
              </a:rPr>
              <a:t>specialised</a:t>
            </a:r>
            <a:r>
              <a:rPr lang="en-US" sz="3200" b="1" dirty="0">
                <a:solidFill>
                  <a:srgbClr val="FFFFFF"/>
                </a:solidFill>
                <a:latin typeface="Calibri" panose="020F0502020204030204" pitchFamily="34" charset="0"/>
              </a:rPr>
              <a:t> operations </a:t>
            </a:r>
            <a:endParaRPr lang="en-US" sz="3200" dirty="0">
              <a:solidFill>
                <a:srgbClr val="FFFFFF"/>
              </a:solidFill>
              <a:latin typeface="Calibri" panose="020F0502020204030204" pitchFamily="34" charset="0"/>
            </a:endParaRPr>
          </a:p>
          <a:p>
            <a:r>
              <a:rPr lang="en-US" sz="800" i="1" dirty="0">
                <a:solidFill>
                  <a:srgbClr val="000000"/>
                </a:solidFill>
                <a:latin typeface="Calibri" panose="020F0502020204030204" pitchFamily="34" charset="0"/>
              </a:rPr>
              <a:t>ED Decision 2019/001/R </a:t>
            </a:r>
            <a:endParaRPr lang="en-US" sz="800" dirty="0">
              <a:solidFill>
                <a:srgbClr val="000000"/>
              </a:solidFill>
              <a:latin typeface="Calibri" panose="020F0502020204030204" pitchFamily="34" charset="0"/>
            </a:endParaRPr>
          </a:p>
          <a:p>
            <a:r>
              <a:rPr lang="en-US" sz="1600" b="1" dirty="0">
                <a:solidFill>
                  <a:srgbClr val="000000"/>
                </a:solidFill>
                <a:latin typeface="Calibri" panose="020F0502020204030204" pitchFamily="34" charset="0"/>
              </a:rPr>
              <a:t>LIST OF OPERATIONS </a:t>
            </a:r>
            <a:endParaRPr lang="en-US" sz="1600"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(a) Sailplane specialised operations include the following activities: </a:t>
            </a:r>
          </a:p>
          <a:p>
            <a:pPr marL="0" indent="0">
              <a:buNone/>
            </a:pPr>
            <a:r>
              <a:rPr lang="en-US" dirty="0">
                <a:solidFill>
                  <a:srgbClr val="000000"/>
                </a:solidFill>
                <a:latin typeface="Calibri" panose="020F0502020204030204" pitchFamily="34" charset="0"/>
              </a:rPr>
              <a:t>(1) parachute operations; </a:t>
            </a:r>
          </a:p>
          <a:p>
            <a:pPr marL="0" indent="0">
              <a:buNone/>
            </a:pPr>
            <a:r>
              <a:rPr lang="en-GB" dirty="0">
                <a:solidFill>
                  <a:srgbClr val="000000"/>
                </a:solidFill>
                <a:latin typeface="Calibri" panose="020F0502020204030204" pitchFamily="34" charset="0"/>
              </a:rPr>
              <a:t>(2) aerial advertising flights, i.e. banner towing with powered sailplanes; </a:t>
            </a:r>
          </a:p>
          <a:p>
            <a:pPr marL="0" indent="0">
              <a:buNone/>
            </a:pPr>
            <a:r>
              <a:rPr lang="en-GB" dirty="0">
                <a:solidFill>
                  <a:srgbClr val="000000"/>
                </a:solidFill>
                <a:latin typeface="Calibri" panose="020F0502020204030204" pitchFamily="34" charset="0"/>
              </a:rPr>
              <a:t>(3) news media flights, television and movie flights; and </a:t>
            </a:r>
          </a:p>
          <a:p>
            <a:pPr marL="0" indent="0">
              <a:buNone/>
            </a:pPr>
            <a:r>
              <a:rPr lang="en-US" dirty="0">
                <a:solidFill>
                  <a:srgbClr val="000000"/>
                </a:solidFill>
                <a:latin typeface="Calibri" panose="020F0502020204030204" pitchFamily="34" charset="0"/>
              </a:rPr>
              <a:t>(4) flying display. </a:t>
            </a:r>
          </a:p>
          <a:p>
            <a:r>
              <a:rPr lang="en-GB" dirty="0">
                <a:solidFill>
                  <a:srgbClr val="000000"/>
                </a:solidFill>
                <a:latin typeface="Calibri" panose="020F0502020204030204" pitchFamily="34" charset="0"/>
              </a:rPr>
              <a:t>(b) The following operations are not considered sailplane specialised operations, but normal operations: </a:t>
            </a:r>
          </a:p>
          <a:p>
            <a:pPr marL="0" indent="0">
              <a:buNone/>
            </a:pPr>
            <a:r>
              <a:rPr lang="en-US" dirty="0">
                <a:solidFill>
                  <a:srgbClr val="000000"/>
                </a:solidFill>
                <a:latin typeface="Calibri" panose="020F0502020204030204" pitchFamily="34" charset="0"/>
              </a:rPr>
              <a:t>(1) sailplane towing; </a:t>
            </a:r>
          </a:p>
          <a:p>
            <a:pPr marL="0" indent="0">
              <a:buNone/>
            </a:pPr>
            <a:r>
              <a:rPr lang="en-US" dirty="0">
                <a:solidFill>
                  <a:srgbClr val="000000"/>
                </a:solidFill>
                <a:latin typeface="Calibri" panose="020F0502020204030204" pitchFamily="34" charset="0"/>
              </a:rPr>
              <a:t>(2) competition flights; and </a:t>
            </a:r>
          </a:p>
          <a:p>
            <a:pPr marL="0" indent="0">
              <a:buNone/>
            </a:pPr>
            <a:r>
              <a:rPr lang="en-US" dirty="0">
                <a:solidFill>
                  <a:srgbClr val="000000"/>
                </a:solidFill>
                <a:latin typeface="Calibri" panose="020F0502020204030204" pitchFamily="34" charset="0"/>
              </a:rPr>
              <a:t>(3) aerobatic flights. </a:t>
            </a:r>
            <a:endParaRPr lang="en-FI" dirty="0"/>
          </a:p>
        </p:txBody>
      </p:sp>
    </p:spTree>
    <p:extLst>
      <p:ext uri="{BB962C8B-B14F-4D97-AF65-F5344CB8AC3E}">
        <p14:creationId xmlns:p14="http://schemas.microsoft.com/office/powerpoint/2010/main" val="9455967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116</TotalTime>
  <Words>1954</Words>
  <Application>Microsoft Office PowerPoint</Application>
  <PresentationFormat>Widescreen</PresentationFormat>
  <Paragraphs>144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Century Gothic</vt:lpstr>
      <vt:lpstr>Wingdings 3</vt:lpstr>
      <vt:lpstr>Slice</vt:lpstr>
      <vt:lpstr>Sailplane Rule Book</vt:lpstr>
      <vt:lpstr>Chapter 1 — Air operations [PART-SAO] </vt:lpstr>
      <vt:lpstr>SUBPART GEN – GENERAL REQUIREMENTS </vt:lpstr>
      <vt:lpstr>SUBPART GEN – GENERAL REQUIREMENTS </vt:lpstr>
      <vt:lpstr>SUBPART GEN – GENERAL REQUIREMENTS </vt:lpstr>
      <vt:lpstr>SUBPART GEN – GENERAL REQUIREMENTS </vt:lpstr>
      <vt:lpstr>SUBPART GEN – GENERAL REQUIREMENTS </vt:lpstr>
      <vt:lpstr>SUBPART OP – OPERATING PROCEDURES </vt:lpstr>
      <vt:lpstr>SUBPART OP – OPERATING PROCEDURES </vt:lpstr>
      <vt:lpstr>SUBPART POL – PERFORMANCE AND OPERATING LIMITATIONS </vt:lpstr>
      <vt:lpstr>SUBPART IDE – INSTRUMENTS, DATA AND EQUIPMENT </vt:lpstr>
      <vt:lpstr>SUBPART IDE – INSTRUMENTS, DATA AND EQUIPMENT </vt:lpstr>
      <vt:lpstr>SUBPART IDE – INSTRUMENTS, DATA AND EQUIPMENT </vt:lpstr>
      <vt:lpstr>SUBPART DEC – DECLARATION </vt:lpstr>
      <vt:lpstr>CHAPTER 4 — INITIAL AIRWORTHINESS, CS22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Sailplane Rule Book</dc:title>
  <dc:creator>Markku Roschier</dc:creator>
  <cp:lastModifiedBy>Markku Roschier</cp:lastModifiedBy>
  <cp:revision>11</cp:revision>
  <dcterms:created xsi:type="dcterms:W3CDTF">2020-02-01T13:50:13Z</dcterms:created>
  <dcterms:modified xsi:type="dcterms:W3CDTF">2020-02-01T15:47:12Z</dcterms:modified>
</cp:coreProperties>
</file>